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57" r:id="rId4"/>
    <p:sldId id="259" r:id="rId5"/>
    <p:sldId id="261" r:id="rId6"/>
    <p:sldId id="263" r:id="rId7"/>
    <p:sldId id="265" r:id="rId8"/>
    <p:sldId id="269" r:id="rId9"/>
    <p:sldId id="270" r:id="rId10"/>
    <p:sldId id="264" r:id="rId11"/>
    <p:sldId id="262" r:id="rId12"/>
    <p:sldId id="271" r:id="rId13"/>
    <p:sldId id="272" r:id="rId14"/>
    <p:sldId id="275" r:id="rId15"/>
    <p:sldId id="274" r:id="rId16"/>
    <p:sldId id="273" r:id="rId17"/>
    <p:sldId id="276" r:id="rId18"/>
    <p:sldId id="277" r:id="rId19"/>
    <p:sldId id="278" r:id="rId20"/>
    <p:sldId id="267" r:id="rId21"/>
    <p:sldId id="266" r:id="rId22"/>
    <p:sldId id="280" r:id="rId23"/>
    <p:sldId id="279" r:id="rId24"/>
    <p:sldId id="281" r:id="rId25"/>
    <p:sldId id="282" r:id="rId26"/>
    <p:sldId id="284" r:id="rId27"/>
    <p:sldId id="283" r:id="rId28"/>
    <p:sldId id="285" r:id="rId29"/>
    <p:sldId id="286" r:id="rId30"/>
    <p:sldId id="287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91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55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434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896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66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355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731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449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28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77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45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89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10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728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56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12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562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A953BDC-9EAE-49FE-9892-958C9F845175}" type="datetimeFigureOut">
              <a:rPr lang="de-DE" smtClean="0"/>
              <a:t>06.04.2018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76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hooltv.nl/video/nap-normaal-amsterdams-peil/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mdjong@pj.n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N1Q3h07ewU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KhabWs-VTo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Kennismaking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/>
              <a:t>Hoe oud ben ik? Waar woon ik? Woon ik op mezelf? </a:t>
            </a:r>
            <a:r>
              <a:rPr lang="nl-NL">
                <a:solidFill>
                  <a:srgbClr val="262626"/>
                </a:solidFill>
              </a:rPr>
              <a:t>Huisdier? </a:t>
            </a:r>
            <a:endParaRPr lang="nl-NL">
              <a:solidFill>
                <a:srgbClr val="000000"/>
              </a:solidFill>
            </a:endParaRPr>
          </a:p>
          <a:p>
            <a:r>
              <a:rPr lang="nl-NL"/>
              <a:t>Lievelingsfilm? Sport(en)? Hobby's? Lievelingseten</a:t>
            </a:r>
            <a:r>
              <a:rPr lang="nl-NL">
                <a:solidFill>
                  <a:srgbClr val="262626"/>
                </a:solidFill>
              </a:rPr>
              <a:t>?</a:t>
            </a:r>
            <a:endParaRPr lang="nl-NL">
              <a:solidFill>
                <a:schemeClr val="tx1"/>
              </a:solidFill>
            </a:endParaRPr>
          </a:p>
          <a:p>
            <a:r>
              <a:rPr lang="nl-NL"/>
              <a:t>Ben ik een strenge leraar? Welk vak vind ik het leukst? Leg ik veel uit ja/nee? </a:t>
            </a:r>
          </a:p>
          <a:p>
            <a:endParaRPr lang="nl-NL"/>
          </a:p>
          <a:p>
            <a:endParaRPr lang="nl-NL"/>
          </a:p>
          <a:p>
            <a:r>
              <a:rPr lang="nl-NL"/>
              <a:t>Ongeveer 10min 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136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59C2C63-D709-4949-9465-29A52CBEDD3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D2038-15D6-4003-8350-AFEC394EEF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920" y="1399880"/>
            <a:ext cx="7808159" cy="41039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F519C2-F6BE-41BE-A50E-54B98359C9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67AD93-AD3E-4C62-97D5-E54E14B2EAD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15" name="Rounded Rectangle 17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17" name="Rounded Rectangle 20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72CE55-4C36-44F1-A9BD-379BEB84317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Opdrachten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>
                <a:solidFill>
                  <a:schemeClr val="bg1"/>
                </a:solidFill>
              </a:rPr>
              <a:t>Zelf maken opdracht 1 t/m 10 </a:t>
            </a:r>
          </a:p>
          <a:p>
            <a:pPr>
              <a:lnSpc>
                <a:spcPct val="90000"/>
              </a:lnSpc>
            </a:pPr>
            <a:r>
              <a:rPr lang="nl-NL">
                <a:solidFill>
                  <a:schemeClr val="bg1"/>
                </a:solidFill>
              </a:rPr>
              <a:t>Als je klaar bent.. Ga je door met paragraaf 2</a:t>
            </a:r>
          </a:p>
          <a:p>
            <a:pPr>
              <a:lnSpc>
                <a:spcPct val="90000"/>
              </a:lnSpc>
            </a:pPr>
            <a:r>
              <a:rPr lang="nl-NL">
                <a:solidFill>
                  <a:schemeClr val="bg1"/>
                </a:solidFill>
              </a:rPr>
              <a:t>Na ongeveer ….. minuten bespreken.</a:t>
            </a:r>
          </a:p>
        </p:txBody>
      </p:sp>
    </p:spTree>
    <p:extLst>
      <p:ext uri="{BB962C8B-B14F-4D97-AF65-F5344CB8AC3E}">
        <p14:creationId xmlns:p14="http://schemas.microsoft.com/office/powerpoint/2010/main" val="2525939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693" y="1410208"/>
            <a:ext cx="3694781" cy="38587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>
                <a:solidFill>
                  <a:srgbClr val="262626"/>
                </a:solidFill>
              </a:rPr>
              <a:t>Nederland onder zeeniveau 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4413" y="2557463"/>
            <a:ext cx="5353590" cy="3317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/>
              <a:t>NAP</a:t>
            </a:r>
          </a:p>
          <a:p>
            <a:pPr>
              <a:buNone/>
            </a:pPr>
            <a:r>
              <a:rPr lang="nl-NL">
                <a:hlinkClick r:id="rId5"/>
              </a:rPr>
              <a:t>https://www.schooltv.nl/video/nap-normaal-amsterdams-peil/</a:t>
            </a:r>
            <a:r>
              <a:rPr lang="nl-NL"/>
              <a:t> </a:t>
            </a:r>
            <a:endParaRPr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440FBE6-72B7-43D4-A8EB-FDBC35FE56C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7B8492-BC4D-4046-B35A-C38E0349406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652DC1-CA18-4263-AC06-BAB0B05EC78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4"/>
          <p:cNvPicPr>
            <a:picLocks noChangeAspect="1"/>
          </p:cNvPicPr>
          <p:nvPr/>
        </p:nvPicPr>
        <p:blipFill rotWithShape="1">
          <a:blip r:embed="rId4"/>
          <a:srcRect l="22916" r="6951"/>
          <a:stretch/>
        </p:blipFill>
        <p:spPr>
          <a:xfrm>
            <a:off x="5418668" y="982131"/>
            <a:ext cx="5469466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nl-NL" sz="3600"/>
              <a:t>Duinlandschap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r>
              <a:rPr lang="en-US" err="1"/>
              <a:t>Veel</a:t>
            </a:r>
            <a:r>
              <a:rPr lang="en-US"/>
              <a:t> strand</a:t>
            </a:r>
            <a:endParaRPr lang="nl-NL"/>
          </a:p>
          <a:p>
            <a:r>
              <a:rPr lang="en-US" err="1"/>
              <a:t>Helmplanten</a:t>
            </a:r>
            <a:r>
              <a:rPr lang="en-US"/>
              <a:t> </a:t>
            </a:r>
          </a:p>
          <a:p>
            <a:r>
              <a:rPr lang="en-US" err="1"/>
              <a:t>Hoogteverschillen</a:t>
            </a:r>
          </a:p>
          <a:p>
            <a:r>
              <a:rPr lang="en-US" err="1"/>
              <a:t>Laag</a:t>
            </a:r>
            <a:r>
              <a:rPr lang="en-US"/>
              <a:t> Nederland</a:t>
            </a:r>
          </a:p>
        </p:txBody>
      </p:sp>
    </p:spTree>
    <p:extLst>
      <p:ext uri="{BB962C8B-B14F-4D97-AF65-F5344CB8AC3E}">
        <p14:creationId xmlns:p14="http://schemas.microsoft.com/office/powerpoint/2010/main" val="181167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440FBE6-72B7-43D4-A8EB-FDBC35FE56C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7B8492-BC4D-4046-B35A-C38E0349406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652DC1-CA18-4263-AC06-BAB0B05EC78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4"/>
          <p:cNvPicPr>
            <a:picLocks noChangeAspect="1"/>
          </p:cNvPicPr>
          <p:nvPr/>
        </p:nvPicPr>
        <p:blipFill rotWithShape="1">
          <a:blip r:embed="rId4"/>
          <a:srcRect l="797" r="15604" b="1"/>
          <a:stretch/>
        </p:blipFill>
        <p:spPr>
          <a:xfrm>
            <a:off x="5418668" y="982131"/>
            <a:ext cx="5469466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nl-NL" sz="3600"/>
              <a:t>Zeekleilandschap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95402" y="2471358"/>
            <a:ext cx="3660057" cy="3382094"/>
          </a:xfrm>
        </p:spPr>
        <p:txBody>
          <a:bodyPr>
            <a:normAutofit/>
          </a:bodyPr>
          <a:lstStyle/>
          <a:p>
            <a:r>
              <a:rPr lang="en-US" err="1"/>
              <a:t>Akkers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weilanden</a:t>
            </a:r>
          </a:p>
          <a:p>
            <a:r>
              <a:rPr lang="en-US" err="1"/>
              <a:t>Goed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landbouw</a:t>
            </a:r>
          </a:p>
          <a:p>
            <a:r>
              <a:rPr lang="en-US" err="1"/>
              <a:t>Weke</a:t>
            </a:r>
            <a:r>
              <a:rPr lang="en-US"/>
              <a:t> </a:t>
            </a:r>
            <a:r>
              <a:rPr lang="en-US" err="1"/>
              <a:t>ondergrond</a:t>
            </a:r>
          </a:p>
          <a:p>
            <a:r>
              <a:rPr lang="en-US" err="1"/>
              <a:t>Stinken</a:t>
            </a:r>
          </a:p>
          <a:p>
            <a:r>
              <a:rPr lang="en-US" err="1"/>
              <a:t>Laag</a:t>
            </a:r>
            <a:r>
              <a:rPr lang="en-US"/>
              <a:t> Nederland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80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E61F402-3445-458A-9A2B-D28FD28839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3C096-95AE-4644-B76C-1DF1B667DC4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E880E9-2B86-4CDB-B5B7-308745CDD19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68" y="1589890"/>
            <a:ext cx="5469466" cy="3678216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nl-NL" sz="3600">
                <a:solidFill>
                  <a:srgbClr val="262626"/>
                </a:solidFill>
              </a:rPr>
              <a:t>Laagveenlandschap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rgbClr val="262626"/>
                </a:solidFill>
              </a:rPr>
              <a:t>Sloten</a:t>
            </a:r>
            <a:r>
              <a:rPr lang="en-US">
                <a:solidFill>
                  <a:srgbClr val="262626"/>
                </a:solidFill>
              </a:rPr>
              <a:t> </a:t>
            </a:r>
            <a:r>
              <a:rPr lang="en-US" err="1">
                <a:solidFill>
                  <a:srgbClr val="262626"/>
                </a:solidFill>
              </a:rPr>
              <a:t>en</a:t>
            </a:r>
            <a:r>
              <a:rPr lang="en-US">
                <a:solidFill>
                  <a:srgbClr val="262626"/>
                </a:solidFill>
              </a:rPr>
              <a:t> </a:t>
            </a:r>
            <a:r>
              <a:rPr lang="en-US" err="1">
                <a:solidFill>
                  <a:srgbClr val="262626"/>
                </a:solidFill>
              </a:rPr>
              <a:t>meren</a:t>
            </a:r>
          </a:p>
          <a:p>
            <a:r>
              <a:rPr lang="en-US">
                <a:solidFill>
                  <a:srgbClr val="262626"/>
                </a:solidFill>
              </a:rPr>
              <a:t>Nat</a:t>
            </a:r>
          </a:p>
          <a:p>
            <a:r>
              <a:rPr lang="en-US" err="1">
                <a:solidFill>
                  <a:srgbClr val="262626"/>
                </a:solidFill>
              </a:rPr>
              <a:t>Veel</a:t>
            </a:r>
            <a:r>
              <a:rPr lang="en-US">
                <a:solidFill>
                  <a:srgbClr val="262626"/>
                </a:solidFill>
              </a:rPr>
              <a:t> </a:t>
            </a:r>
            <a:r>
              <a:rPr lang="en-US" err="1">
                <a:solidFill>
                  <a:srgbClr val="262626"/>
                </a:solidFill>
              </a:rPr>
              <a:t>dorpen</a:t>
            </a:r>
            <a:r>
              <a:rPr lang="en-US">
                <a:solidFill>
                  <a:srgbClr val="262626"/>
                </a:solidFill>
              </a:rPr>
              <a:t> </a:t>
            </a:r>
            <a:r>
              <a:rPr lang="en-US" err="1">
                <a:solidFill>
                  <a:srgbClr val="262626"/>
                </a:solidFill>
              </a:rPr>
              <a:t>bij</a:t>
            </a:r>
            <a:r>
              <a:rPr lang="en-US">
                <a:solidFill>
                  <a:srgbClr val="262626"/>
                </a:solidFill>
              </a:rPr>
              <a:t> </a:t>
            </a:r>
            <a:r>
              <a:rPr lang="en-US" err="1">
                <a:solidFill>
                  <a:srgbClr val="262626"/>
                </a:solidFill>
              </a:rPr>
              <a:t>sloten</a:t>
            </a:r>
          </a:p>
          <a:p>
            <a:r>
              <a:rPr lang="en-US" err="1">
                <a:solidFill>
                  <a:srgbClr val="262626"/>
                </a:solidFill>
              </a:rPr>
              <a:t>Laag</a:t>
            </a:r>
            <a:r>
              <a:rPr lang="en-US">
                <a:solidFill>
                  <a:srgbClr val="262626"/>
                </a:solidFill>
              </a:rPr>
              <a:t> Nederland</a:t>
            </a:r>
            <a:endParaRPr lang="en-US" sz="160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0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E61F402-3445-458A-9A2B-D28FD28839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3C096-95AE-4644-B76C-1DF1B667DC4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E880E9-2B86-4CDB-B5B7-308745CDD19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68" y="1246929"/>
            <a:ext cx="5469466" cy="4364138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475" y="982663"/>
            <a:ext cx="4140838" cy="1325562"/>
          </a:xfrm>
        </p:spPr>
        <p:txBody>
          <a:bodyPr anchor="b">
            <a:normAutofit/>
          </a:bodyPr>
          <a:lstStyle/>
          <a:p>
            <a:r>
              <a:rPr lang="nl-NL" sz="3600">
                <a:solidFill>
                  <a:srgbClr val="262626"/>
                </a:solidFill>
              </a:rPr>
              <a:t>Hoogveenlandschap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rgbClr val="262626"/>
                </a:solidFill>
              </a:rPr>
              <a:t>Veel</a:t>
            </a:r>
            <a:r>
              <a:rPr lang="en-US">
                <a:solidFill>
                  <a:srgbClr val="262626"/>
                </a:solidFill>
              </a:rPr>
              <a:t> grasland</a:t>
            </a:r>
          </a:p>
          <a:p>
            <a:r>
              <a:rPr lang="en-US">
                <a:solidFill>
                  <a:srgbClr val="262626"/>
                </a:solidFill>
              </a:rPr>
              <a:t>Kanalen </a:t>
            </a:r>
          </a:p>
          <a:p>
            <a:r>
              <a:rPr lang="en-US" err="1">
                <a:solidFill>
                  <a:srgbClr val="262626"/>
                </a:solidFill>
              </a:rPr>
              <a:t>Hoog</a:t>
            </a:r>
            <a:r>
              <a:rPr lang="en-US">
                <a:solidFill>
                  <a:srgbClr val="262626"/>
                </a:solidFill>
              </a:rPr>
              <a:t> Nederland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86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E61F402-3445-458A-9A2B-D28FD28839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3C096-95AE-4644-B76C-1DF1B667DC4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E880E9-2B86-4CDB-B5B7-308745CDD19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68" y="1377949"/>
            <a:ext cx="5469466" cy="4102099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nl-NL" sz="3600">
                <a:solidFill>
                  <a:srgbClr val="262626"/>
                </a:solidFill>
              </a:rPr>
              <a:t>Rivierkleilandschap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r>
              <a:rPr lang="en-US" sz="2000" err="1">
                <a:solidFill>
                  <a:srgbClr val="262626"/>
                </a:solidFill>
              </a:rPr>
              <a:t>Grasland</a:t>
            </a:r>
          </a:p>
          <a:p>
            <a:r>
              <a:rPr lang="en-US" sz="2000" err="1">
                <a:solidFill>
                  <a:srgbClr val="262626"/>
                </a:solidFill>
              </a:rPr>
              <a:t>Fruitbomen</a:t>
            </a:r>
          </a:p>
          <a:p>
            <a:r>
              <a:rPr lang="en-US" sz="2000">
                <a:solidFill>
                  <a:srgbClr val="262626"/>
                </a:solidFill>
              </a:rPr>
              <a:t>Dijken of </a:t>
            </a:r>
            <a:r>
              <a:rPr lang="en-US" sz="2000" err="1">
                <a:solidFill>
                  <a:srgbClr val="262626"/>
                </a:solidFill>
              </a:rPr>
              <a:t>dammen</a:t>
            </a:r>
          </a:p>
          <a:p>
            <a:r>
              <a:rPr lang="en-US" sz="2000" err="1">
                <a:solidFill>
                  <a:srgbClr val="262626"/>
                </a:solidFill>
              </a:rPr>
              <a:t>Hoog</a:t>
            </a:r>
            <a:r>
              <a:rPr lang="en-US" sz="2000">
                <a:solidFill>
                  <a:srgbClr val="262626"/>
                </a:solidFill>
              </a:rPr>
              <a:t> Nederland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122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E61F402-3445-458A-9A2B-D28FD28839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3C096-95AE-4644-B76C-1DF1B667DC4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E880E9-2B86-4CDB-B5B7-308745CDD19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68" y="1610401"/>
            <a:ext cx="5469466" cy="3637194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nl-NL" sz="3600">
                <a:solidFill>
                  <a:srgbClr val="262626"/>
                </a:solidFill>
              </a:rPr>
              <a:t>Zandlandschap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rgbClr val="262626"/>
                </a:solidFill>
              </a:rPr>
              <a:t>Akkerland</a:t>
            </a:r>
          </a:p>
          <a:p>
            <a:r>
              <a:rPr lang="en-US" err="1">
                <a:solidFill>
                  <a:srgbClr val="262626"/>
                </a:solidFill>
              </a:rPr>
              <a:t>Bossen</a:t>
            </a:r>
            <a:r>
              <a:rPr lang="en-US">
                <a:solidFill>
                  <a:srgbClr val="262626"/>
                </a:solidFill>
              </a:rPr>
              <a:t> </a:t>
            </a:r>
            <a:r>
              <a:rPr lang="en-US" err="1">
                <a:solidFill>
                  <a:srgbClr val="262626"/>
                </a:solidFill>
              </a:rPr>
              <a:t>en</a:t>
            </a:r>
            <a:r>
              <a:rPr lang="en-US">
                <a:solidFill>
                  <a:srgbClr val="262626"/>
                </a:solidFill>
              </a:rPr>
              <a:t> </a:t>
            </a:r>
            <a:r>
              <a:rPr lang="en-US" err="1">
                <a:solidFill>
                  <a:srgbClr val="262626"/>
                </a:solidFill>
              </a:rPr>
              <a:t>hei</a:t>
            </a:r>
          </a:p>
          <a:p>
            <a:r>
              <a:rPr lang="en-US" err="1">
                <a:solidFill>
                  <a:srgbClr val="262626"/>
                </a:solidFill>
              </a:rPr>
              <a:t>Zand</a:t>
            </a:r>
          </a:p>
          <a:p>
            <a:r>
              <a:rPr lang="en-US" err="1">
                <a:solidFill>
                  <a:srgbClr val="262626"/>
                </a:solidFill>
              </a:rPr>
              <a:t>Hoog</a:t>
            </a:r>
            <a:r>
              <a:rPr lang="en-US">
                <a:solidFill>
                  <a:srgbClr val="262626"/>
                </a:solidFill>
              </a:rPr>
              <a:t> Nederland</a:t>
            </a:r>
            <a:endParaRPr lang="en-US" sz="160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1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440FBE6-72B7-43D4-A8EB-FDBC35FE56C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7B8492-BC4D-4046-B35A-C38E0349406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652DC1-CA18-4263-AC06-BAB0B05EC78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4"/>
          <p:cNvPicPr>
            <a:picLocks noChangeAspect="1"/>
          </p:cNvPicPr>
          <p:nvPr/>
        </p:nvPicPr>
        <p:blipFill rotWithShape="1">
          <a:blip r:embed="rId4"/>
          <a:srcRect l="13189" r="9972" b="-2"/>
          <a:stretch/>
        </p:blipFill>
        <p:spPr>
          <a:xfrm>
            <a:off x="5418668" y="982131"/>
            <a:ext cx="5469466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nl-NL" sz="3600"/>
              <a:t>Lösslandschap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r>
              <a:rPr lang="en-US" err="1"/>
              <a:t>Hoogste</a:t>
            </a:r>
            <a:r>
              <a:rPr lang="en-US"/>
              <a:t> </a:t>
            </a:r>
            <a:r>
              <a:rPr lang="en-US" err="1"/>
              <a:t>bergen</a:t>
            </a:r>
            <a:r>
              <a:rPr lang="en-US"/>
              <a:t> van Nederland</a:t>
            </a:r>
          </a:p>
          <a:p>
            <a:r>
              <a:rPr lang="en-US" err="1"/>
              <a:t>Hoog</a:t>
            </a:r>
            <a:r>
              <a:rPr lang="en-US"/>
              <a:t> Nederland</a:t>
            </a:r>
            <a:endParaRPr>
              <a:solidFill>
                <a:schemeClr val="tx1"/>
              </a:solidFill>
            </a:endParaRPr>
          </a:p>
          <a:p>
            <a:r>
              <a:rPr lang="en-US"/>
              <a:t>Limburg</a:t>
            </a:r>
            <a:endParaRPr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1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E61F402-3445-458A-9A2B-D28FD28839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3C096-95AE-4644-B76C-1DF1B667DC4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/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E880E9-2B86-4CDB-B5B7-308745CDD19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endParaRPr lang="nl-NL" sz="2800">
              <a:solidFill>
                <a:srgbClr val="262626"/>
              </a:solidFill>
            </a:endParaRPr>
          </a:p>
        </p:txBody>
      </p:sp>
      <p:pic>
        <p:nvPicPr>
          <p:cNvPr id="3" name="Afbeelding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59603" y="-14144"/>
            <a:ext cx="7286973" cy="6858838"/>
          </a:xfrm>
          <a:prstGeom prst="rect">
            <a:avLst/>
          </a:prstGeom>
        </p:spPr>
      </p:pic>
      <p:pic>
        <p:nvPicPr>
          <p:cNvPr id="4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736" y="0"/>
            <a:ext cx="5578638" cy="48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31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Een aantal mededelingen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Blijf naast elkaar</a:t>
            </a:r>
          </a:p>
          <a:p>
            <a:r>
              <a:rPr lang="nl-NL"/>
              <a:t>Regels van de school</a:t>
            </a:r>
          </a:p>
          <a:p>
            <a:r>
              <a:rPr lang="nl-NL"/>
              <a:t>Email: </a:t>
            </a:r>
            <a:r>
              <a:rPr lang="nl-NL">
                <a:hlinkClick r:id="rId2"/>
              </a:rPr>
              <a:t>mdjong@pj.nl</a:t>
            </a:r>
            <a:r>
              <a:rPr lang="nl-NL"/>
              <a:t> </a:t>
            </a:r>
          </a:p>
          <a:p>
            <a:r>
              <a:rPr err="1">
                <a:solidFill>
                  <a:schemeClr val="tx1"/>
                </a:solidFill>
              </a:rPr>
              <a:t>Welke</a:t>
            </a:r>
            <a:r>
              <a:rPr>
                <a:solidFill>
                  <a:schemeClr val="tx1"/>
                </a:solidFill>
              </a:rPr>
              <a:t> </a:t>
            </a:r>
            <a:r>
              <a:rPr err="1">
                <a:solidFill>
                  <a:schemeClr val="tx1"/>
                </a:solidFill>
              </a:rPr>
              <a:t>dagen</a:t>
            </a:r>
            <a:r>
              <a:rPr>
                <a:solidFill>
                  <a:schemeClr val="tx1"/>
                </a:solidFill>
              </a:rPr>
              <a:t> ben </a:t>
            </a:r>
            <a:r>
              <a:rPr err="1">
                <a:solidFill>
                  <a:schemeClr val="tx1"/>
                </a:solidFill>
              </a:rPr>
              <a:t>ik</a:t>
            </a:r>
            <a:r>
              <a:rPr>
                <a:solidFill>
                  <a:schemeClr val="tx1"/>
                </a:solidFill>
              </a:rPr>
              <a:t> </a:t>
            </a:r>
            <a:r>
              <a:rPr err="1">
                <a:solidFill>
                  <a:schemeClr val="tx1"/>
                </a:solidFill>
              </a:rPr>
              <a:t>er</a:t>
            </a:r>
            <a:r>
              <a:rPr>
                <a:solidFill>
                  <a:schemeClr val="tx1"/>
                </a:solidFill>
              </a:rPr>
              <a:t> </a:t>
            </a:r>
            <a:r>
              <a:rPr err="1">
                <a:solidFill>
                  <a:schemeClr val="tx1"/>
                </a:solidFill>
              </a:rPr>
              <a:t>wél</a:t>
            </a:r>
            <a:r>
              <a:rPr>
                <a:solidFill>
                  <a:schemeClr val="tx1"/>
                </a:solidFill>
              </a:rPr>
              <a:t> </a:t>
            </a:r>
            <a:r>
              <a:rPr err="1">
                <a:solidFill>
                  <a:schemeClr val="tx1"/>
                </a:solidFill>
              </a:rPr>
              <a:t>en</a:t>
            </a:r>
            <a:r>
              <a:rPr>
                <a:solidFill>
                  <a:schemeClr val="tx1"/>
                </a:solidFill>
              </a:rPr>
              <a:t> </a:t>
            </a:r>
            <a:r>
              <a:rPr err="1">
                <a:solidFill>
                  <a:schemeClr val="tx1"/>
                </a:solidFill>
              </a:rPr>
              <a:t>welke</a:t>
            </a:r>
            <a:r>
              <a:rPr>
                <a:solidFill>
                  <a:schemeClr val="tx1"/>
                </a:solidFill>
              </a:rPr>
              <a:t> </a:t>
            </a:r>
            <a:r>
              <a:rPr err="1">
                <a:solidFill>
                  <a:schemeClr val="tx1"/>
                </a:solidFill>
              </a:rPr>
              <a:t>dagen</a:t>
            </a:r>
            <a:r>
              <a:rPr>
                <a:solidFill>
                  <a:schemeClr val="tx1"/>
                </a:solidFill>
              </a:rPr>
              <a:t> ben </a:t>
            </a:r>
            <a:r>
              <a:rPr err="1">
                <a:solidFill>
                  <a:schemeClr val="tx1"/>
                </a:solidFill>
              </a:rPr>
              <a:t>ik</a:t>
            </a:r>
            <a:r>
              <a:rPr>
                <a:solidFill>
                  <a:schemeClr val="tx1"/>
                </a:solidFill>
              </a:rPr>
              <a:t> </a:t>
            </a:r>
            <a:r>
              <a:rPr err="1">
                <a:solidFill>
                  <a:schemeClr val="tx1"/>
                </a:solidFill>
              </a:rPr>
              <a:t>er</a:t>
            </a:r>
            <a:r>
              <a:rPr>
                <a:solidFill>
                  <a:schemeClr val="tx1"/>
                </a:solidFill>
              </a:rPr>
              <a:t> </a:t>
            </a:r>
            <a:r>
              <a:rPr err="1">
                <a:solidFill>
                  <a:schemeClr val="tx1"/>
                </a:solidFill>
              </a:rPr>
              <a:t>niet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460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verder te doen vandaag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Presenteren product</a:t>
            </a:r>
            <a:endParaRPr lang="nl-NL">
              <a:solidFill>
                <a:schemeClr val="tx1"/>
              </a:solidFill>
            </a:endParaRPr>
          </a:p>
          <a:p>
            <a:r>
              <a:rPr lang="nl-NL"/>
              <a:t>Afmaken opdrachten</a:t>
            </a:r>
            <a:r>
              <a:rPr lang="nl-NL">
                <a:solidFill>
                  <a:srgbClr val="262626"/>
                </a:solidFill>
                <a:latin typeface="Garamond"/>
                <a:cs typeface="+mn-ea"/>
              </a:rPr>
              <a:t> paragraaf 1.2</a:t>
            </a:r>
            <a:br>
              <a:rPr lang="en-US">
                <a:solidFill>
                  <a:schemeClr val="tx1"/>
                </a:solidFill>
                <a:latin typeface="+mn-ea"/>
                <a:cs typeface="+mn-ea"/>
              </a:rPr>
            </a:br>
            <a:r>
              <a:rPr lang="nl-NL" u="sng"/>
              <a:t>Kader</a:t>
            </a:r>
            <a:r>
              <a:rPr lang="nl-NL"/>
              <a:t> maken: 7, 12, 13 en 16</a:t>
            </a:r>
            <a:br>
              <a:rPr lang="en-US">
                <a:solidFill>
                  <a:schemeClr val="tx1"/>
                </a:solidFill>
              </a:rPr>
            </a:br>
            <a:r>
              <a:rPr lang="nl-NL" u="sng"/>
              <a:t>Basis</a:t>
            </a:r>
            <a:r>
              <a:rPr lang="nl-NL"/>
              <a:t> maken: 10, 13 en 14</a:t>
            </a:r>
          </a:p>
        </p:txBody>
      </p:sp>
    </p:spTree>
    <p:extLst>
      <p:ext uri="{BB962C8B-B14F-4D97-AF65-F5344CB8AC3E}">
        <p14:creationId xmlns:p14="http://schemas.microsoft.com/office/powerpoint/2010/main" val="2780167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Moeilijke begrippen cursus 1.1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Paragraaf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1295400" y="3243263"/>
            <a:ext cx="4718050" cy="2999625"/>
          </a:xfrm>
        </p:spPr>
        <p:txBody>
          <a:bodyPr>
            <a:normAutofit fontScale="77500" lnSpcReduction="20000"/>
          </a:bodyPr>
          <a:lstStyle/>
          <a:p>
            <a:r>
              <a:rPr lang="nl-NL"/>
              <a:t>Watersnoodramp</a:t>
            </a:r>
            <a:endParaRPr lang="nl-NL">
              <a:solidFill>
                <a:srgbClr val="000000"/>
              </a:solidFill>
            </a:endParaRPr>
          </a:p>
          <a:p>
            <a:r>
              <a:rPr lang="nl-NL"/>
              <a:t>Springtij</a:t>
            </a:r>
            <a:endParaRPr lang="nl-NL">
              <a:solidFill>
                <a:schemeClr val="tx1"/>
              </a:solidFill>
            </a:endParaRPr>
          </a:p>
          <a:p>
            <a:r>
              <a:rPr lang="nl-NL"/>
              <a:t>Deltawerken</a:t>
            </a:r>
            <a:endParaRPr lang="nl-NL">
              <a:solidFill>
                <a:srgbClr val="000000"/>
              </a:solidFill>
            </a:endParaRPr>
          </a:p>
          <a:p>
            <a:r>
              <a:rPr lang="nl-NL"/>
              <a:t>Hoog-Nederland</a:t>
            </a:r>
            <a:endParaRPr lang="nl-NL">
              <a:solidFill>
                <a:schemeClr val="tx1"/>
              </a:solidFill>
            </a:endParaRPr>
          </a:p>
          <a:p>
            <a:r>
              <a:rPr lang="nl-NL"/>
              <a:t>Laag-Nederland</a:t>
            </a:r>
            <a:endParaRPr lang="nl-NL">
              <a:solidFill>
                <a:srgbClr val="000000"/>
              </a:solidFill>
            </a:endParaRPr>
          </a:p>
          <a:p>
            <a:r>
              <a:rPr lang="nl-NL"/>
              <a:t>NAP</a:t>
            </a:r>
            <a:endParaRPr lang="nl-NL">
              <a:solidFill>
                <a:schemeClr val="tx1"/>
              </a:solidFill>
              <a:latin typeface="Garamond"/>
              <a:cs typeface="+mn-ea"/>
            </a:endParaRPr>
          </a:p>
          <a:p>
            <a:r>
              <a:rPr lang="nl-NL"/>
              <a:t>Zeeniveau </a:t>
            </a:r>
            <a:endParaRPr lang="nl-NL">
              <a:solidFill>
                <a:schemeClr val="tx1"/>
              </a:solidFill>
            </a:endParaRPr>
          </a:p>
          <a:p>
            <a:r>
              <a:rPr lang="nl-NL"/>
              <a:t>Hoogtelijnen hoogtecijfers  </a:t>
            </a:r>
          </a:p>
          <a:p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0498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Landschappen cursus 1.2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/>
              <a:t>Duinlandschap</a:t>
            </a:r>
          </a:p>
          <a:p>
            <a:r>
              <a:rPr lang="nl-NL"/>
              <a:t>Zeekleilandschap</a:t>
            </a:r>
          </a:p>
          <a:p>
            <a:r>
              <a:rPr lang="nl-NL"/>
              <a:t>Laagveenlandschap</a:t>
            </a:r>
          </a:p>
          <a:p>
            <a:r>
              <a:rPr lang="nl-NL"/>
              <a:t>Hoogveenlandschap</a:t>
            </a:r>
          </a:p>
          <a:p>
            <a:r>
              <a:rPr lang="nl-NL"/>
              <a:t>Rivierkleilandschap</a:t>
            </a:r>
          </a:p>
          <a:p>
            <a:r>
              <a:rPr lang="nl-NL"/>
              <a:t>Zandlandschap</a:t>
            </a:r>
          </a:p>
          <a:p>
            <a:r>
              <a:rPr lang="nl-NL"/>
              <a:t>Lösslandschap</a:t>
            </a:r>
          </a:p>
        </p:txBody>
      </p:sp>
    </p:spTree>
    <p:extLst>
      <p:ext uri="{BB962C8B-B14F-4D97-AF65-F5344CB8AC3E}">
        <p14:creationId xmlns:p14="http://schemas.microsoft.com/office/powerpoint/2010/main" val="639450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Terugblik op begrippen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Natuurlijke landschappen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/>
              <a:t>Stuwwallen </a:t>
            </a:r>
          </a:p>
          <a:p>
            <a:r>
              <a:rPr lang="nl-NL"/>
              <a:t>Veenlandschappen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/>
              <a:t>Menselijke bouwstenen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NL"/>
              <a:t>Dammen</a:t>
            </a:r>
          </a:p>
          <a:p>
            <a:r>
              <a:rPr lang="nl-NL"/>
              <a:t>Dijken</a:t>
            </a:r>
          </a:p>
          <a:p>
            <a:r>
              <a:rPr lang="nl-NL"/>
              <a:t>Deltawerken</a:t>
            </a:r>
          </a:p>
        </p:txBody>
      </p:sp>
    </p:spTree>
    <p:extLst>
      <p:ext uri="{BB962C8B-B14F-4D97-AF65-F5344CB8AC3E}">
        <p14:creationId xmlns:p14="http://schemas.microsoft.com/office/powerpoint/2010/main" val="123635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7140" y="495300"/>
            <a:ext cx="4246667" cy="58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81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Coachgroep  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 Bjorn </a:t>
            </a:r>
            <a:r>
              <a:rPr lang="nl-NL" err="1"/>
              <a:t>Castelein</a:t>
            </a:r>
            <a:r>
              <a:rPr lang="nl-NL"/>
              <a:t>, Niels v/d Meulen, Sanne </a:t>
            </a:r>
            <a:r>
              <a:rPr lang="nl-NL" err="1"/>
              <a:t>Ynema</a:t>
            </a:r>
            <a:r>
              <a:rPr lang="nl-NL"/>
              <a:t>, Jelmer Postma, Cas Houwerzijl, </a:t>
            </a:r>
            <a:r>
              <a:rPr lang="nl-NL" err="1"/>
              <a:t>Nando</a:t>
            </a:r>
            <a:r>
              <a:rPr lang="nl-NL"/>
              <a:t> Hirsch, Wieger Krist en </a:t>
            </a:r>
            <a:r>
              <a:rPr lang="nl-NL" err="1"/>
              <a:t>Aïcha</a:t>
            </a:r>
            <a:r>
              <a:rPr lang="nl-NL"/>
              <a:t> </a:t>
            </a:r>
            <a:r>
              <a:rPr lang="nl-NL" err="1"/>
              <a:t>Mampuya</a:t>
            </a:r>
            <a:r>
              <a:rPr lang="nl-NL"/>
              <a:t>.</a:t>
            </a:r>
          </a:p>
          <a:p>
            <a:endParaRPr lang="nl-NL"/>
          </a:p>
          <a:p>
            <a:r>
              <a:rPr lang="nl-NL"/>
              <a:t>Vanmiddag 14:30 in lokaal????</a:t>
            </a:r>
          </a:p>
        </p:txBody>
      </p:sp>
    </p:spTree>
    <p:extLst>
      <p:ext uri="{BB962C8B-B14F-4D97-AF65-F5344CB8AC3E}">
        <p14:creationId xmlns:p14="http://schemas.microsoft.com/office/powerpoint/2010/main" val="1502343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Doelen van de les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Herhalen van de hoofdstukken/begrippen.</a:t>
            </a:r>
          </a:p>
          <a:p>
            <a:r>
              <a:rPr lang="nl-NL"/>
              <a:t>Herhalen 2.4 </a:t>
            </a:r>
          </a:p>
          <a:p>
            <a:r>
              <a:rPr lang="nl-NL"/>
              <a:t>Overige vragen van cursus 2.4 afmaken. ''Nederland is net een badkuip''</a:t>
            </a:r>
            <a:endParaRPr>
              <a:solidFill>
                <a:schemeClr val="tx1"/>
              </a:solidFill>
            </a:endParaRPr>
          </a:p>
          <a:p>
            <a:r>
              <a:rPr lang="nl-NL">
                <a:hlinkClick r:id="rId2"/>
              </a:rPr>
              <a:t>https://www.youtube.com/watch?v=_N1Q3h07ewU</a:t>
            </a:r>
            <a:r>
              <a:rPr lang="nl-NL"/>
              <a:t> </a:t>
            </a: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702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Afmaken en voorbereiden 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Vul je formulier zo volledig mogelijk in</a:t>
            </a:r>
            <a:br>
              <a:rPr lang="en-US">
                <a:solidFill>
                  <a:schemeClr val="tx1"/>
                </a:solidFill>
                <a:latin typeface="+mn-ea"/>
                <a:cs typeface="+mn-ea"/>
              </a:rPr>
            </a:br>
            <a:r>
              <a:rPr lang="nl-NL"/>
              <a:t>-Welke landschappen</a:t>
            </a:r>
            <a:r>
              <a:rPr lang="nl-NL">
                <a:solidFill>
                  <a:srgbClr val="262626"/>
                </a:solidFill>
              </a:rPr>
              <a:t>?</a:t>
            </a:r>
            <a:br>
              <a:rPr lang="en-US">
                <a:solidFill>
                  <a:schemeClr val="tx1"/>
                </a:solidFill>
                <a:latin typeface="+mn-ea"/>
                <a:cs typeface="+mn-ea"/>
              </a:rPr>
            </a:br>
            <a:r>
              <a:rPr lang="nl-NL"/>
              <a:t>-Waar komen ze voor?</a:t>
            </a:r>
            <a:br>
              <a:rPr lang="en-US">
                <a:solidFill>
                  <a:schemeClr val="tx1"/>
                </a:solidFill>
                <a:latin typeface="+mn-ea"/>
                <a:cs typeface="+mn-ea"/>
              </a:rPr>
            </a:br>
            <a:r>
              <a:rPr lang="nl-NL"/>
              <a:t>-Hoe zijn ze ontstaan?</a:t>
            </a:r>
            <a:br>
              <a:rPr lang="en-US">
                <a:solidFill>
                  <a:schemeClr val="tx1"/>
                </a:solidFill>
                <a:latin typeface="+mn-ea"/>
                <a:cs typeface="+mn-ea"/>
              </a:rPr>
            </a:br>
            <a:r>
              <a:rPr lang="nl-NL"/>
              <a:t>-Wat is er zo speciaal aan het landschap? Kenmerken? Waarin verschillen ze?</a:t>
            </a:r>
          </a:p>
          <a:p>
            <a:r>
              <a:rPr lang="nl-NL"/>
              <a:t>Voorbereiden alle </a:t>
            </a:r>
            <a:r>
              <a:rPr lang="nl-NL" u="sng"/>
              <a:t>blauwe</a:t>
            </a:r>
            <a:r>
              <a:rPr lang="nl-NL"/>
              <a:t> vragen</a:t>
            </a:r>
          </a:p>
        </p:txBody>
      </p:sp>
    </p:spTree>
    <p:extLst>
      <p:ext uri="{BB962C8B-B14F-4D97-AF65-F5344CB8AC3E}">
        <p14:creationId xmlns:p14="http://schemas.microsoft.com/office/powerpoint/2010/main" val="301283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moet je kennen en kunnen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Alle begrippen</a:t>
            </a:r>
          </a:p>
          <a:p>
            <a:r>
              <a:rPr lang="nl-NL"/>
              <a:t>Alle blauwe stukjes tekst</a:t>
            </a:r>
            <a:endParaRPr lang="nl-NL">
              <a:solidFill>
                <a:srgbClr val="262626"/>
              </a:solidFill>
            </a:endParaRPr>
          </a:p>
          <a:p>
            <a:r>
              <a:rPr lang="nl-NL">
                <a:solidFill>
                  <a:srgbClr val="262626"/>
                </a:solidFill>
              </a:rPr>
              <a:t>Alle vragen in het blauw</a:t>
            </a:r>
          </a:p>
          <a:p>
            <a:r>
              <a:rPr lang="nl-NL" err="1"/>
              <a:t>Powerpoint</a:t>
            </a:r>
            <a:r>
              <a:rPr lang="nl-NL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50792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gaan we vandaag doen? 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Bespreken begrippen paragraaf 1</a:t>
            </a:r>
            <a:endParaRPr lang="nl-NL">
              <a:solidFill>
                <a:srgbClr val="262626"/>
              </a:solidFill>
            </a:endParaRPr>
          </a:p>
          <a:p>
            <a:r>
              <a:rPr lang="nl-NL"/>
              <a:t>Bespreken formulier van landschappen (paragraaf  2 en 3)</a:t>
            </a:r>
          </a:p>
          <a:p>
            <a:r>
              <a:rPr lang="nl-NL"/>
              <a:t>Bespreken begrippen paragraaf 4</a:t>
            </a:r>
          </a:p>
        </p:txBody>
      </p:sp>
    </p:spTree>
    <p:extLst>
      <p:ext uri="{BB962C8B-B14F-4D97-AF65-F5344CB8AC3E}">
        <p14:creationId xmlns:p14="http://schemas.microsoft.com/office/powerpoint/2010/main" val="4135989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staat jullie te wachten dit jaar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Mens en Maatschappij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/>
              <a:t>Economie </a:t>
            </a:r>
          </a:p>
          <a:p>
            <a:r>
              <a:rPr lang="nl-NL"/>
              <a:t>Geschiedenis </a:t>
            </a:r>
          </a:p>
          <a:p>
            <a:r>
              <a:rPr lang="nl-NL"/>
              <a:t>Aardrijkskunde 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059845" y="2428875"/>
            <a:ext cx="2677981" cy="37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35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Sporenboekje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Basis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/>
              <a:t>Doornemen moeilijke vragen </a:t>
            </a:r>
            <a:endParaRPr lang="nl-NL">
              <a:solidFill>
                <a:srgbClr val="262626"/>
              </a:solidFill>
            </a:endParaRPr>
          </a:p>
          <a:p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/>
              <a:t>Kader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170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Tot slot 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/>
              <a:t>Wie zijn jullie?  </a:t>
            </a:r>
          </a:p>
        </p:txBody>
      </p:sp>
    </p:spTree>
    <p:extLst>
      <p:ext uri="{BB962C8B-B14F-4D97-AF65-F5344CB8AC3E}">
        <p14:creationId xmlns:p14="http://schemas.microsoft.com/office/powerpoint/2010/main" val="2276400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/>
          <p:cNvPicPr>
            <a:picLocks noChangeAspect="1"/>
          </p:cNvPicPr>
          <p:nvPr/>
        </p:nvPicPr>
        <p:blipFill rotWithShape="1">
          <a:blip r:embed="rId2"/>
          <a:srcRect r="1" b="6844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3" name="Group 12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4" name="Rounded Rectangle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6" name="Rounded Rectangle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0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Watersnoodramp 1953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/>
              <a:t>Wat zijn de overeenkomsten tussen de waternoodramp van 1953 en Irma?</a:t>
            </a:r>
          </a:p>
          <a:p>
            <a:r>
              <a:rPr lang="nl-NL">
                <a:solidFill>
                  <a:srgbClr val="262626"/>
                </a:solidFill>
              </a:rPr>
              <a:t>Wat zijn de verschillen tussen de watersnoodramp en Irma?</a:t>
            </a:r>
          </a:p>
          <a:p>
            <a:endParaRPr lang="nl-NL"/>
          </a:p>
          <a:p>
            <a:r>
              <a:rPr lang="en-US">
                <a:solidFill>
                  <a:schemeClr val="tx1"/>
                </a:solidFill>
                <a:hlinkClick r:id="rId2"/>
              </a:rPr>
              <a:t>https://www.youtube.com/watch?v=tKhabWs-VTo</a:t>
            </a:r>
            <a:r>
              <a:rPr lang="en-US">
                <a:solidFill>
                  <a:schemeClr val="tx1"/>
                </a:solidFill>
              </a:rPr>
              <a:t> </a:t>
            </a:r>
            <a:endParaRPr>
              <a:solidFill>
                <a:schemeClr val="tx1"/>
              </a:solidFill>
            </a:endParaRP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0307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Terugblik 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"/>
          </p:nvPr>
        </p:nvSpPr>
        <p:spPr>
          <a:xfrm>
            <a:off x="1324316" y="2480945"/>
            <a:ext cx="4718304" cy="576262"/>
          </a:xfrm>
        </p:spPr>
        <p:txBody>
          <a:bodyPr/>
          <a:lstStyle/>
          <a:p>
            <a:r>
              <a:rPr lang="nl-NL"/>
              <a:t>Verschil en overeenkomst Irma 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1295400" y="3060700"/>
            <a:ext cx="4718050" cy="3239947"/>
          </a:xfrm>
        </p:spPr>
        <p:txBody>
          <a:bodyPr>
            <a:normAutofit/>
          </a:bodyPr>
          <a:lstStyle/>
          <a:p>
            <a:r>
              <a:rPr lang="nl-NL"/>
              <a:t>Welke media </a:t>
            </a:r>
            <a:endParaRPr lang="en-US"/>
          </a:p>
          <a:p>
            <a:r>
              <a:rPr lang="nl-NL"/>
              <a:t>Soort hulp</a:t>
            </a:r>
            <a:endParaRPr lang="en-US"/>
          </a:p>
          <a:p>
            <a:r>
              <a:rPr lang="nl-NL"/>
              <a:t>Soort storm</a:t>
            </a:r>
            <a:endParaRPr>
              <a:solidFill>
                <a:srgbClr val="000000"/>
              </a:solidFill>
            </a:endParaRPr>
          </a:p>
          <a:p>
            <a:r>
              <a:rPr err="1">
                <a:solidFill>
                  <a:schemeClr val="tx1"/>
                </a:solidFill>
              </a:rPr>
              <a:t>Omvang</a:t>
            </a:r>
            <a:r>
              <a:rPr>
                <a:solidFill>
                  <a:schemeClr val="tx1"/>
                </a:solidFill>
              </a:rPr>
              <a:t> </a:t>
            </a:r>
          </a:p>
          <a:p>
            <a:r>
              <a:rPr err="1">
                <a:solidFill>
                  <a:srgbClr val="000000"/>
                </a:solidFill>
              </a:rPr>
              <a:t>Aantal</a:t>
            </a:r>
            <a:r>
              <a:rPr>
                <a:solidFill>
                  <a:srgbClr val="000000"/>
                </a:solidFill>
              </a:rPr>
              <a:t> </a:t>
            </a:r>
            <a:r>
              <a:rPr err="1">
                <a:solidFill>
                  <a:srgbClr val="000000"/>
                </a:solidFill>
              </a:rPr>
              <a:t>doden</a:t>
            </a:r>
          </a:p>
          <a:p>
            <a:r>
              <a:rPr err="1">
                <a:solidFill>
                  <a:srgbClr val="000000"/>
                </a:solidFill>
              </a:rPr>
              <a:t>Soort</a:t>
            </a:r>
            <a:r>
              <a:rPr>
                <a:solidFill>
                  <a:srgbClr val="000000"/>
                </a:solidFill>
              </a:rPr>
              <a:t> </a:t>
            </a:r>
            <a:r>
              <a:rPr err="1">
                <a:solidFill>
                  <a:srgbClr val="000000"/>
                </a:solidFill>
              </a:rPr>
              <a:t>landschap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nl-NL"/>
          </a:p>
          <a:p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43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2A3C0A-5679-4677-83C9-EAD97753F8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4"/>
          <p:cNvPicPr>
            <a:picLocks noChangeAspect="1"/>
          </p:cNvPicPr>
          <p:nvPr/>
        </p:nvPicPr>
        <p:blipFill rotWithShape="1">
          <a:blip r:embed="rId2"/>
          <a:srcRect t="16512" b="13868"/>
          <a:stretch/>
        </p:blipFill>
        <p:spPr>
          <a:xfrm>
            <a:off x="804334" y="804334"/>
            <a:ext cx="5051804" cy="5249332"/>
          </a:xfrm>
          <a:prstGeom prst="rect">
            <a:avLst/>
          </a:prstGeom>
          <a:ln w="57150" cmpd="thickThin">
            <a:solidFill>
              <a:srgbClr val="FFFFFF"/>
            </a:solidFill>
            <a:miter lim="800000"/>
          </a:ln>
        </p:spPr>
      </p:pic>
      <p:pic>
        <p:nvPicPr>
          <p:cNvPr id="6" name="Afbeelding 6"/>
          <p:cNvPicPr>
            <a:picLocks noChangeAspect="1"/>
          </p:cNvPicPr>
          <p:nvPr/>
        </p:nvPicPr>
        <p:blipFill rotWithShape="1">
          <a:blip r:embed="rId3"/>
          <a:srcRect l="22639" r="17695" b="2"/>
          <a:stretch/>
        </p:blipFill>
        <p:spPr>
          <a:xfrm>
            <a:off x="6335861" y="804334"/>
            <a:ext cx="5051804" cy="5249332"/>
          </a:xfrm>
          <a:prstGeom prst="rect">
            <a:avLst/>
          </a:prstGeom>
          <a:ln w="57150" cmpd="thickThin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452711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9EA27C-DE62-4CEC-A6D3-4FA9EF40A5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733" y="1869684"/>
            <a:ext cx="4969932" cy="3118632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4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4" y="2000144"/>
            <a:ext cx="4969932" cy="2857711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957931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</Words>
  <Application>Microsoft Office PowerPoint</Application>
  <PresentationFormat>Breedbeeld</PresentationFormat>
  <Paragraphs>130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3" baseType="lpstr">
      <vt:lpstr>Arial</vt:lpstr>
      <vt:lpstr>Garamond</vt:lpstr>
      <vt:lpstr>Organisch</vt:lpstr>
      <vt:lpstr>Kennismaking</vt:lpstr>
      <vt:lpstr>Een aantal mededelingen</vt:lpstr>
      <vt:lpstr>Wat staat jullie te wachten dit jaar</vt:lpstr>
      <vt:lpstr>Tot slot </vt:lpstr>
      <vt:lpstr>PowerPoint-presentatie</vt:lpstr>
      <vt:lpstr>Watersnoodramp 1953</vt:lpstr>
      <vt:lpstr>Terugblik </vt:lpstr>
      <vt:lpstr>PowerPoint-presentatie</vt:lpstr>
      <vt:lpstr>PowerPoint-presentatie</vt:lpstr>
      <vt:lpstr>Opdrachten</vt:lpstr>
      <vt:lpstr>Nederland onder zeeniveau </vt:lpstr>
      <vt:lpstr>Duinlandschap</vt:lpstr>
      <vt:lpstr>Zeekleilandschap</vt:lpstr>
      <vt:lpstr>Laagveenlandschap</vt:lpstr>
      <vt:lpstr>Hoogveenlandschap</vt:lpstr>
      <vt:lpstr>Rivierkleilandschap</vt:lpstr>
      <vt:lpstr>Zandlandschap</vt:lpstr>
      <vt:lpstr>Lösslandschap</vt:lpstr>
      <vt:lpstr>PowerPoint-presentatie</vt:lpstr>
      <vt:lpstr>Wat verder te doen vandaag</vt:lpstr>
      <vt:lpstr>Moeilijke begrippen cursus 1.1</vt:lpstr>
      <vt:lpstr>Landschappen cursus 1.2</vt:lpstr>
      <vt:lpstr>Terugblik op begrippen</vt:lpstr>
      <vt:lpstr>PowerPoint-presentatie</vt:lpstr>
      <vt:lpstr>Coachgroep  </vt:lpstr>
      <vt:lpstr>Doelen van de les</vt:lpstr>
      <vt:lpstr>Afmaken en voorbereiden </vt:lpstr>
      <vt:lpstr>Wat moet je kennen en kunnen</vt:lpstr>
      <vt:lpstr>Wat gaan we vandaag doen? </vt:lpstr>
      <vt:lpstr>Sporenboekje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Kennismaking</dc:title>
  <dc:creator>Startklaar</dc:creator>
  <cp:lastModifiedBy>Startklaar</cp:lastModifiedBy>
  <cp:revision>2</cp:revision>
  <dcterms:modified xsi:type="dcterms:W3CDTF">2018-04-06T13:13:15Z</dcterms:modified>
</cp:coreProperties>
</file>